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4"/>
  </p:notesMasterIdLst>
  <p:handoutMasterIdLst>
    <p:handoutMasterId r:id="rId15"/>
  </p:handoutMasterIdLst>
  <p:sldIdLst>
    <p:sldId id="261" r:id="rId2"/>
    <p:sldId id="257" r:id="rId3"/>
    <p:sldId id="262" r:id="rId4"/>
    <p:sldId id="266" r:id="rId5"/>
    <p:sldId id="263" r:id="rId6"/>
    <p:sldId id="265" r:id="rId7"/>
    <p:sldId id="264" r:id="rId8"/>
    <p:sldId id="270" r:id="rId9"/>
    <p:sldId id="267" r:id="rId10"/>
    <p:sldId id="268" r:id="rId11"/>
    <p:sldId id="271" r:id="rId12"/>
    <p:sldId id="269" r:id="rId13"/>
  </p:sldIdLst>
  <p:sldSz cx="28800425" cy="21599525"/>
  <p:notesSz cx="6735763" cy="9866313"/>
  <p:defaultTextStyle>
    <a:defPPr>
      <a:defRPr lang="zh-TW"/>
    </a:defPPr>
    <a:lvl1pPr marL="0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2426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4851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7277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69699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2125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4550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796976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39402" algn="l" defTabSz="3084851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336600"/>
    <a:srgbClr val="FFCCFF"/>
    <a:srgbClr val="FF6600"/>
    <a:srgbClr val="000000"/>
    <a:srgbClr val="660066"/>
    <a:srgbClr val="000099"/>
    <a:srgbClr val="FFFF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680" y="108"/>
      </p:cViewPr>
      <p:guideLst>
        <p:guide orient="horz" pos="680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CA9E0-6FB1-40BD-B86C-8C7D8B488002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59D18-7C35-464B-9667-BED93026EE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436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BE39D-646E-4EFC-AB9A-6C3361E55A2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80E05-B05D-4F4C-B869-2577EA6F0B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86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42426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084851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627277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169699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712125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254550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796976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339402" algn="l" defTabSz="308485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80E05-B05D-4F4C-B869-2577EA6F0BA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099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80E05-B05D-4F4C-B869-2577EA6F0BA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7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80E05-B05D-4F4C-B869-2577EA6F0BA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870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80E05-B05D-4F4C-B869-2577EA6F0BA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0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033" y="6709854"/>
            <a:ext cx="24480361" cy="462989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20064" y="12239731"/>
            <a:ext cx="20160298" cy="55198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2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85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14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77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56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0880308" y="864984"/>
            <a:ext cx="6480096" cy="1842959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0021" y="864984"/>
            <a:ext cx="18960280" cy="184295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9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5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035" y="13879697"/>
            <a:ext cx="24480361" cy="4289905"/>
          </a:xfrm>
        </p:spPr>
        <p:txBody>
          <a:bodyPr anchor="t"/>
          <a:lstStyle>
            <a:lvl1pPr algn="l">
              <a:defRPr sz="8999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035" y="9154802"/>
            <a:ext cx="24480361" cy="4724895"/>
          </a:xfrm>
        </p:spPr>
        <p:txBody>
          <a:bodyPr anchor="b"/>
          <a:lstStyle>
            <a:lvl1pPr marL="0" indent="0">
              <a:buNone/>
              <a:defRPr sz="4533">
                <a:solidFill>
                  <a:schemeClr val="tx1">
                    <a:tint val="75000"/>
                  </a:schemeClr>
                </a:solidFill>
              </a:defRPr>
            </a:lvl1pPr>
            <a:lvl2pPr marL="1028597" indent="0">
              <a:buNone/>
              <a:defRPr sz="4066">
                <a:solidFill>
                  <a:schemeClr val="tx1">
                    <a:tint val="75000"/>
                  </a:schemeClr>
                </a:solidFill>
              </a:defRPr>
            </a:lvl2pPr>
            <a:lvl3pPr marL="2057194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85791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4pPr>
            <a:lvl5pPr marL="4114389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5pPr>
            <a:lvl6pPr marL="5142986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6pPr>
            <a:lvl7pPr marL="6171583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7pPr>
            <a:lvl8pPr marL="7200180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8pPr>
            <a:lvl9pPr marL="8228777" indent="0">
              <a:buNone/>
              <a:defRPr sz="3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95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0022" y="5039891"/>
            <a:ext cx="12720188" cy="14254688"/>
          </a:xfrm>
        </p:spPr>
        <p:txBody>
          <a:bodyPr/>
          <a:lstStyle>
            <a:lvl1pPr>
              <a:defRPr sz="6333"/>
            </a:lvl1pPr>
            <a:lvl2pPr>
              <a:defRPr sz="5399"/>
            </a:lvl2pPr>
            <a:lvl3pPr>
              <a:defRPr sz="4533"/>
            </a:lvl3pPr>
            <a:lvl4pPr>
              <a:defRPr sz="4066"/>
            </a:lvl4pPr>
            <a:lvl5pPr>
              <a:defRPr sz="4066"/>
            </a:lvl5pPr>
            <a:lvl6pPr>
              <a:defRPr sz="4066"/>
            </a:lvl6pPr>
            <a:lvl7pPr>
              <a:defRPr sz="4066"/>
            </a:lvl7pPr>
            <a:lvl8pPr>
              <a:defRPr sz="4066"/>
            </a:lvl8pPr>
            <a:lvl9pPr>
              <a:defRPr sz="406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640216" y="5039891"/>
            <a:ext cx="12720188" cy="14254688"/>
          </a:xfrm>
        </p:spPr>
        <p:txBody>
          <a:bodyPr/>
          <a:lstStyle>
            <a:lvl1pPr>
              <a:defRPr sz="6333"/>
            </a:lvl1pPr>
            <a:lvl2pPr>
              <a:defRPr sz="5399"/>
            </a:lvl2pPr>
            <a:lvl3pPr>
              <a:defRPr sz="4533"/>
            </a:lvl3pPr>
            <a:lvl4pPr>
              <a:defRPr sz="4066"/>
            </a:lvl4pPr>
            <a:lvl5pPr>
              <a:defRPr sz="4066"/>
            </a:lvl5pPr>
            <a:lvl6pPr>
              <a:defRPr sz="4066"/>
            </a:lvl6pPr>
            <a:lvl7pPr>
              <a:defRPr sz="4066"/>
            </a:lvl7pPr>
            <a:lvl8pPr>
              <a:defRPr sz="4066"/>
            </a:lvl8pPr>
            <a:lvl9pPr>
              <a:defRPr sz="406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6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021" y="4834896"/>
            <a:ext cx="12725189" cy="2014954"/>
          </a:xfrm>
        </p:spPr>
        <p:txBody>
          <a:bodyPr anchor="b"/>
          <a:lstStyle>
            <a:lvl1pPr marL="0" indent="0">
              <a:buNone/>
              <a:defRPr sz="5399" b="1"/>
            </a:lvl1pPr>
            <a:lvl2pPr marL="1028597" indent="0">
              <a:buNone/>
              <a:defRPr sz="4533" b="1"/>
            </a:lvl2pPr>
            <a:lvl3pPr marL="2057194" indent="0">
              <a:buNone/>
              <a:defRPr sz="4066" b="1"/>
            </a:lvl3pPr>
            <a:lvl4pPr marL="3085791" indent="0">
              <a:buNone/>
              <a:defRPr sz="3600" b="1"/>
            </a:lvl4pPr>
            <a:lvl5pPr marL="4114389" indent="0">
              <a:buNone/>
              <a:defRPr sz="3600" b="1"/>
            </a:lvl5pPr>
            <a:lvl6pPr marL="5142986" indent="0">
              <a:buNone/>
              <a:defRPr sz="3600" b="1"/>
            </a:lvl6pPr>
            <a:lvl7pPr marL="6171583" indent="0">
              <a:buNone/>
              <a:defRPr sz="3600" b="1"/>
            </a:lvl7pPr>
            <a:lvl8pPr marL="7200180" indent="0">
              <a:buNone/>
              <a:defRPr sz="3600" b="1"/>
            </a:lvl8pPr>
            <a:lvl9pPr marL="8228777" indent="0">
              <a:buNone/>
              <a:defRPr sz="3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021" y="6849849"/>
            <a:ext cx="12725189" cy="12444728"/>
          </a:xfrm>
        </p:spPr>
        <p:txBody>
          <a:bodyPr/>
          <a:lstStyle>
            <a:lvl1pPr>
              <a:defRPr sz="5399"/>
            </a:lvl1pPr>
            <a:lvl2pPr>
              <a:defRPr sz="4533"/>
            </a:lvl2pPr>
            <a:lvl3pPr>
              <a:defRPr sz="4066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0219" y="4834896"/>
            <a:ext cx="12730187" cy="2014954"/>
          </a:xfrm>
        </p:spPr>
        <p:txBody>
          <a:bodyPr anchor="b"/>
          <a:lstStyle>
            <a:lvl1pPr marL="0" indent="0">
              <a:buNone/>
              <a:defRPr sz="5399" b="1"/>
            </a:lvl1pPr>
            <a:lvl2pPr marL="1028597" indent="0">
              <a:buNone/>
              <a:defRPr sz="4533" b="1"/>
            </a:lvl2pPr>
            <a:lvl3pPr marL="2057194" indent="0">
              <a:buNone/>
              <a:defRPr sz="4066" b="1"/>
            </a:lvl3pPr>
            <a:lvl4pPr marL="3085791" indent="0">
              <a:buNone/>
              <a:defRPr sz="3600" b="1"/>
            </a:lvl4pPr>
            <a:lvl5pPr marL="4114389" indent="0">
              <a:buNone/>
              <a:defRPr sz="3600" b="1"/>
            </a:lvl5pPr>
            <a:lvl6pPr marL="5142986" indent="0">
              <a:buNone/>
              <a:defRPr sz="3600" b="1"/>
            </a:lvl6pPr>
            <a:lvl7pPr marL="6171583" indent="0">
              <a:buNone/>
              <a:defRPr sz="3600" b="1"/>
            </a:lvl7pPr>
            <a:lvl8pPr marL="7200180" indent="0">
              <a:buNone/>
              <a:defRPr sz="3600" b="1"/>
            </a:lvl8pPr>
            <a:lvl9pPr marL="8228777" indent="0">
              <a:buNone/>
              <a:defRPr sz="3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0219" y="6849849"/>
            <a:ext cx="12730187" cy="12444728"/>
          </a:xfrm>
        </p:spPr>
        <p:txBody>
          <a:bodyPr/>
          <a:lstStyle>
            <a:lvl1pPr>
              <a:defRPr sz="5399"/>
            </a:lvl1pPr>
            <a:lvl2pPr>
              <a:defRPr sz="4533"/>
            </a:lvl2pPr>
            <a:lvl3pPr>
              <a:defRPr sz="4066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57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57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文字方塊 4"/>
          <p:cNvSpPr txBox="1"/>
          <p:nvPr userDrawn="1"/>
        </p:nvSpPr>
        <p:spPr>
          <a:xfrm>
            <a:off x="4320207" y="20912131"/>
            <a:ext cx="20352020" cy="687209"/>
          </a:xfrm>
          <a:prstGeom prst="rect">
            <a:avLst/>
          </a:prstGeom>
          <a:noFill/>
        </p:spPr>
        <p:txBody>
          <a:bodyPr wrap="square" lIns="60928" tIns="30465" rIns="60928" bIns="30465" rtlCol="0">
            <a:spAutoFit/>
          </a:bodyPr>
          <a:lstStyle/>
          <a:p>
            <a:pPr algn="ctr"/>
            <a:r>
              <a:rPr lang="zh-TW" altLang="en-US" sz="4066" b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學校願景</a:t>
            </a:r>
            <a:r>
              <a:rPr lang="en-US" altLang="zh-TW" sz="4066" b="0" baseline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66" b="0" baseline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表達 行動 品德 創思</a:t>
            </a:r>
            <a:endParaRPr lang="zh-TW" altLang="en-US" sz="4066" b="0" dirty="0">
              <a:solidFill>
                <a:srgbClr val="33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18"/>
          <a:stretch/>
        </p:blipFill>
        <p:spPr>
          <a:xfrm>
            <a:off x="6199" y="1"/>
            <a:ext cx="28873846" cy="369601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96" b="1746"/>
          <a:stretch/>
        </p:blipFill>
        <p:spPr>
          <a:xfrm>
            <a:off x="-12416" y="19019633"/>
            <a:ext cx="28873846" cy="1920081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0" y="1"/>
            <a:ext cx="28800425" cy="3696017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66"/>
          </a:p>
        </p:txBody>
      </p:sp>
    </p:spTree>
    <p:extLst>
      <p:ext uri="{BB962C8B-B14F-4D97-AF65-F5344CB8AC3E}">
        <p14:creationId xmlns:p14="http://schemas.microsoft.com/office/powerpoint/2010/main" val="175789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023" y="859981"/>
            <a:ext cx="9475141" cy="3659919"/>
          </a:xfrm>
        </p:spPr>
        <p:txBody>
          <a:bodyPr anchor="b"/>
          <a:lstStyle>
            <a:lvl1pPr algn="l">
              <a:defRPr sz="4533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0167" y="859983"/>
            <a:ext cx="16100237" cy="18434596"/>
          </a:xfrm>
        </p:spPr>
        <p:txBody>
          <a:bodyPr/>
          <a:lstStyle>
            <a:lvl1pPr>
              <a:defRPr sz="7199"/>
            </a:lvl1pPr>
            <a:lvl2pPr>
              <a:defRPr sz="6333"/>
            </a:lvl2pPr>
            <a:lvl3pPr>
              <a:defRPr sz="5399"/>
            </a:lvl3pPr>
            <a:lvl4pPr>
              <a:defRPr sz="4533"/>
            </a:lvl4pPr>
            <a:lvl5pPr>
              <a:defRPr sz="4533"/>
            </a:lvl5pPr>
            <a:lvl6pPr>
              <a:defRPr sz="4533"/>
            </a:lvl6pPr>
            <a:lvl7pPr>
              <a:defRPr sz="4533"/>
            </a:lvl7pPr>
            <a:lvl8pPr>
              <a:defRPr sz="4533"/>
            </a:lvl8pPr>
            <a:lvl9pPr>
              <a:defRPr sz="453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023" y="4519903"/>
            <a:ext cx="9475141" cy="14774677"/>
          </a:xfrm>
        </p:spPr>
        <p:txBody>
          <a:bodyPr/>
          <a:lstStyle>
            <a:lvl1pPr marL="0" indent="0">
              <a:buNone/>
              <a:defRPr sz="3133"/>
            </a:lvl1pPr>
            <a:lvl2pPr marL="1028597" indent="0">
              <a:buNone/>
              <a:defRPr sz="2733"/>
            </a:lvl2pPr>
            <a:lvl3pPr marL="2057194" indent="0">
              <a:buNone/>
              <a:defRPr sz="2266"/>
            </a:lvl3pPr>
            <a:lvl4pPr marL="3085791" indent="0">
              <a:buNone/>
              <a:defRPr sz="2000"/>
            </a:lvl4pPr>
            <a:lvl5pPr marL="4114389" indent="0">
              <a:buNone/>
              <a:defRPr sz="2000"/>
            </a:lvl5pPr>
            <a:lvl6pPr marL="5142986" indent="0">
              <a:buNone/>
              <a:defRPr sz="2000"/>
            </a:lvl6pPr>
            <a:lvl7pPr marL="6171583" indent="0">
              <a:buNone/>
              <a:defRPr sz="2000"/>
            </a:lvl7pPr>
            <a:lvl8pPr marL="7200180" indent="0">
              <a:buNone/>
              <a:defRPr sz="2000"/>
            </a:lvl8pPr>
            <a:lvl9pPr marL="8228777" indent="0">
              <a:buNone/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78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084" y="15119668"/>
            <a:ext cx="17280255" cy="1784962"/>
          </a:xfrm>
        </p:spPr>
        <p:txBody>
          <a:bodyPr anchor="b"/>
          <a:lstStyle>
            <a:lvl1pPr algn="l">
              <a:defRPr sz="4533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084" y="1929958"/>
            <a:ext cx="17280255" cy="12959715"/>
          </a:xfrm>
        </p:spPr>
        <p:txBody>
          <a:bodyPr/>
          <a:lstStyle>
            <a:lvl1pPr marL="0" indent="0">
              <a:buNone/>
              <a:defRPr sz="7199"/>
            </a:lvl1pPr>
            <a:lvl2pPr marL="1028597" indent="0">
              <a:buNone/>
              <a:defRPr sz="6333"/>
            </a:lvl2pPr>
            <a:lvl3pPr marL="2057194" indent="0">
              <a:buNone/>
              <a:defRPr sz="5399"/>
            </a:lvl3pPr>
            <a:lvl4pPr marL="3085791" indent="0">
              <a:buNone/>
              <a:defRPr sz="4533"/>
            </a:lvl4pPr>
            <a:lvl5pPr marL="4114389" indent="0">
              <a:buNone/>
              <a:defRPr sz="4533"/>
            </a:lvl5pPr>
            <a:lvl6pPr marL="5142986" indent="0">
              <a:buNone/>
              <a:defRPr sz="4533"/>
            </a:lvl6pPr>
            <a:lvl7pPr marL="6171583" indent="0">
              <a:buNone/>
              <a:defRPr sz="4533"/>
            </a:lvl7pPr>
            <a:lvl8pPr marL="7200180" indent="0">
              <a:buNone/>
              <a:defRPr sz="4533"/>
            </a:lvl8pPr>
            <a:lvl9pPr marL="8228777" indent="0">
              <a:buNone/>
              <a:defRPr sz="4533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084" y="16904630"/>
            <a:ext cx="17280255" cy="2534943"/>
          </a:xfrm>
        </p:spPr>
        <p:txBody>
          <a:bodyPr/>
          <a:lstStyle>
            <a:lvl1pPr marL="0" indent="0">
              <a:buNone/>
              <a:defRPr sz="3133"/>
            </a:lvl1pPr>
            <a:lvl2pPr marL="1028597" indent="0">
              <a:buNone/>
              <a:defRPr sz="2733"/>
            </a:lvl2pPr>
            <a:lvl3pPr marL="2057194" indent="0">
              <a:buNone/>
              <a:defRPr sz="2266"/>
            </a:lvl3pPr>
            <a:lvl4pPr marL="3085791" indent="0">
              <a:buNone/>
              <a:defRPr sz="2000"/>
            </a:lvl4pPr>
            <a:lvl5pPr marL="4114389" indent="0">
              <a:buNone/>
              <a:defRPr sz="2000"/>
            </a:lvl5pPr>
            <a:lvl6pPr marL="5142986" indent="0">
              <a:buNone/>
              <a:defRPr sz="2000"/>
            </a:lvl6pPr>
            <a:lvl7pPr marL="6171583" indent="0">
              <a:buNone/>
              <a:defRPr sz="2000"/>
            </a:lvl7pPr>
            <a:lvl8pPr marL="7200180" indent="0">
              <a:buNone/>
              <a:defRPr sz="2000"/>
            </a:lvl8pPr>
            <a:lvl9pPr marL="8228777" indent="0">
              <a:buNone/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713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18"/>
          <a:stretch/>
        </p:blipFill>
        <p:spPr>
          <a:xfrm>
            <a:off x="6199" y="1"/>
            <a:ext cx="28873846" cy="3696017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0" y="1"/>
            <a:ext cx="28800425" cy="3696017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66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021" y="864983"/>
            <a:ext cx="25920383" cy="3599921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021" y="5039891"/>
            <a:ext cx="25920383" cy="14254688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021" y="20019561"/>
            <a:ext cx="6720099" cy="1149975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2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C0332-B8F5-43A2-9542-2BB7987E2C05}" type="datetimeFigureOut">
              <a:rPr lang="zh-TW" altLang="en-US" smtClean="0"/>
              <a:t>2025/6/24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0146" y="20019561"/>
            <a:ext cx="9120135" cy="1149975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2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0305" y="20019561"/>
            <a:ext cx="6720099" cy="1149975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2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428B-96C5-4078-B940-532EC30488C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文字方塊 14"/>
          <p:cNvSpPr txBox="1"/>
          <p:nvPr userDrawn="1"/>
        </p:nvSpPr>
        <p:spPr>
          <a:xfrm>
            <a:off x="4320207" y="20912131"/>
            <a:ext cx="20352020" cy="687209"/>
          </a:xfrm>
          <a:prstGeom prst="rect">
            <a:avLst/>
          </a:prstGeom>
          <a:noFill/>
        </p:spPr>
        <p:txBody>
          <a:bodyPr wrap="square" lIns="60928" tIns="30465" rIns="60928" bIns="30465" rtlCol="0">
            <a:spAutoFit/>
          </a:bodyPr>
          <a:lstStyle/>
          <a:p>
            <a:pPr algn="ctr"/>
            <a:r>
              <a:rPr lang="zh-TW" altLang="en-US" sz="4066" b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學校願景</a:t>
            </a:r>
            <a:r>
              <a:rPr lang="en-US" altLang="zh-TW" sz="4066" b="0" baseline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66" b="0" baseline="0" dirty="0" smtClean="0">
                <a:solidFill>
                  <a:srgbClr val="33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表達 行動 品德 創思</a:t>
            </a:r>
            <a:endParaRPr lang="zh-TW" altLang="en-US" sz="4066" b="0" dirty="0">
              <a:solidFill>
                <a:srgbClr val="33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圖片 15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96" b="1746"/>
          <a:stretch/>
        </p:blipFill>
        <p:spPr>
          <a:xfrm>
            <a:off x="-12416" y="19019633"/>
            <a:ext cx="28873846" cy="19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9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2057194" rtl="0" eaLnBrk="1" latinLnBrk="0" hangingPunct="1">
        <a:spcBef>
          <a:spcPct val="0"/>
        </a:spcBef>
        <a:buNone/>
        <a:defRPr sz="9932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771448" indent="-771448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7199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1671470" indent="-642873" algn="l" defTabSz="2057194" rtl="0" eaLnBrk="1" latinLnBrk="0" hangingPunct="1">
        <a:spcBef>
          <a:spcPct val="20000"/>
        </a:spcBef>
        <a:buFont typeface="Arial" panose="020B0604020202020204" pitchFamily="34" charset="0"/>
        <a:buChar char="–"/>
        <a:defRPr sz="6333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2571493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5399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3600090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–"/>
        <a:defRPr sz="4533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4628687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»"/>
        <a:defRPr sz="4533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5657284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6pPr>
      <a:lvl7pPr marL="6685881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7pPr>
      <a:lvl8pPr marL="7714478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8pPr>
      <a:lvl9pPr marL="8743076" indent="-514299" algn="l" defTabSz="20571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7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2pPr>
      <a:lvl3pPr marL="2057194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3pPr>
      <a:lvl4pPr marL="3085791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4pPr>
      <a:lvl5pPr marL="4114389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5pPr>
      <a:lvl6pPr marL="5142986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6pPr>
      <a:lvl7pPr marL="6171583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7pPr>
      <a:lvl8pPr marL="7200180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8pPr>
      <a:lvl9pPr marL="8228777" algn="l" defTabSz="2057194" rtl="0" eaLnBrk="1" latinLnBrk="0" hangingPunct="1">
        <a:defRPr sz="40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11900" b="1" dirty="0" smtClean="0">
                <a:solidFill>
                  <a:srgbClr val="000099"/>
                </a:solidFill>
              </a:rPr>
              <a:t>鳳山國中</a:t>
            </a:r>
            <a:r>
              <a:rPr lang="en-US" altLang="zh-TW" sz="11900" b="1" dirty="0" smtClean="0">
                <a:solidFill>
                  <a:srgbClr val="000099"/>
                </a:solidFill>
              </a:rPr>
              <a:t/>
            </a:r>
            <a:br>
              <a:rPr lang="en-US" altLang="zh-TW" sz="11900" b="1" dirty="0" smtClean="0">
                <a:solidFill>
                  <a:srgbClr val="000099"/>
                </a:solidFill>
              </a:rPr>
            </a:br>
            <a:r>
              <a:rPr lang="zh-TW" altLang="en-US" sz="11900" b="1" dirty="0" smtClean="0">
                <a:solidFill>
                  <a:srgbClr val="000099"/>
                </a:solidFill>
              </a:rPr>
              <a:t>校園傷病案例分享</a:t>
            </a:r>
            <a:endParaRPr lang="zh-TW" altLang="en-US" sz="11900" b="1" dirty="0">
              <a:solidFill>
                <a:srgbClr val="000099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主講人：張憶茹護理師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b="1" dirty="0" smtClean="0">
                <a:solidFill>
                  <a:schemeClr val="tx1"/>
                </a:solidFill>
              </a:rPr>
              <a:t>2025.06.26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9071" y="430610"/>
            <a:ext cx="25920383" cy="3599921"/>
          </a:xfrm>
        </p:spPr>
        <p:txBody>
          <a:bodyPr/>
          <a:lstStyle/>
          <a:p>
            <a:r>
              <a:rPr lang="zh-TW" altLang="en-US" b="1" dirty="0" smtClean="0"/>
              <a:t>鳳山國中校園</a:t>
            </a:r>
            <a:r>
              <a:rPr lang="zh-TW" altLang="en-US" b="1" dirty="0"/>
              <a:t>緊急傷病處理</a:t>
            </a:r>
            <a:r>
              <a:rPr lang="zh-TW" altLang="en-US" b="1" dirty="0" smtClean="0"/>
              <a:t>辦法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修訂後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8171" y="3598962"/>
            <a:ext cx="25293801" cy="1540971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1231860" y="12455946"/>
            <a:ext cx="7344816" cy="59766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399212" y="6263258"/>
            <a:ext cx="9433048" cy="1656184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圖說文字 7"/>
          <p:cNvSpPr/>
          <p:nvPr/>
        </p:nvSpPr>
        <p:spPr>
          <a:xfrm>
            <a:off x="1449546" y="3166435"/>
            <a:ext cx="8414162" cy="2844795"/>
          </a:xfrm>
          <a:prstGeom prst="wedgeRoundRectCallout">
            <a:avLst>
              <a:gd name="adj1" fmla="val 17183"/>
              <a:gd name="adj2" fmla="val 5841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救護車陪同人員為</a:t>
            </a:r>
            <a:r>
              <a:rPr lang="en-US" altLang="zh-TW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學務主任指派組長以上行政人員</a:t>
            </a:r>
            <a:r>
              <a:rPr lang="en-US" altLang="zh-TW" sz="5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endParaRPr lang="zh-TW" altLang="en-US" sz="5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264308" y="6263258"/>
            <a:ext cx="9433048" cy="1656184"/>
          </a:xfrm>
          <a:prstGeom prst="rect">
            <a:avLst/>
          </a:prstGeom>
          <a:noFill/>
          <a:ln w="76200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圖說文字 11"/>
          <p:cNvSpPr/>
          <p:nvPr/>
        </p:nvSpPr>
        <p:spPr>
          <a:xfrm>
            <a:off x="20764243" y="3166435"/>
            <a:ext cx="6624736" cy="2808312"/>
          </a:xfrm>
          <a:prstGeom prst="wedgeRoundRectCallout">
            <a:avLst>
              <a:gd name="adj1" fmla="val -11344"/>
              <a:gd name="adj2" fmla="val 5741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救護車陪同人員為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護理師</a:t>
            </a:r>
            <a:r>
              <a:rPr lang="en-US" altLang="zh-TW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endParaRPr lang="zh-TW" altLang="en-US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94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36193" y="3670970"/>
            <a:ext cx="25920383" cy="142546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8800" dirty="0" smtClean="0"/>
              <a:t>2017/5/5</a:t>
            </a:r>
            <a:r>
              <a:rPr lang="zh-TW" altLang="en-US" sz="8800" dirty="0" smtClean="0"/>
              <a:t>至目前</a:t>
            </a:r>
            <a:endParaRPr lang="en-US" altLang="zh-TW" sz="8800" dirty="0" smtClean="0"/>
          </a:p>
          <a:p>
            <a:pPr lvl="1">
              <a:lnSpc>
                <a:spcPct val="150000"/>
              </a:lnSpc>
            </a:pPr>
            <a:r>
              <a:rPr lang="en-US" altLang="zh-TW" sz="8000" dirty="0" smtClean="0"/>
              <a:t>2017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2018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2019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2020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2021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2024</a:t>
            </a:r>
            <a:r>
              <a:rPr lang="zh-TW" altLang="en-US" sz="8000" dirty="0" smtClean="0"/>
              <a:t>、</a:t>
            </a:r>
            <a:r>
              <a:rPr lang="en-US" altLang="zh-TW" sz="8000" dirty="0" smtClean="0"/>
              <a:t>2025</a:t>
            </a:r>
            <a:r>
              <a:rPr lang="zh-TW" altLang="en-US" sz="8000" dirty="0" smtClean="0"/>
              <a:t>：上述年份各發生</a:t>
            </a:r>
            <a:r>
              <a:rPr lang="en-US" altLang="zh-TW" sz="8000" dirty="0" smtClean="0"/>
              <a:t>1</a:t>
            </a:r>
            <a:r>
              <a:rPr lang="zh-TW" altLang="en-US" sz="8000" dirty="0" smtClean="0"/>
              <a:t>件，</a:t>
            </a:r>
            <a:r>
              <a:rPr lang="zh-TW" altLang="en-US" sz="8000" dirty="0"/>
              <a:t>總計 ：</a:t>
            </a:r>
            <a:r>
              <a:rPr lang="en-US" altLang="zh-TW" sz="8000" dirty="0"/>
              <a:t>7</a:t>
            </a:r>
            <a:r>
              <a:rPr lang="zh-TW" altLang="en-US" sz="8000" dirty="0"/>
              <a:t>件</a:t>
            </a:r>
            <a:endParaRPr lang="en-US" altLang="zh-TW" sz="8000" dirty="0"/>
          </a:p>
          <a:p>
            <a:pPr lvl="1">
              <a:lnSpc>
                <a:spcPct val="150000"/>
              </a:lnSpc>
            </a:pPr>
            <a:r>
              <a:rPr lang="zh-TW" altLang="en-US" sz="8000" dirty="0" smtClean="0"/>
              <a:t>家長至學校陪同至醫院：</a:t>
            </a:r>
            <a:r>
              <a:rPr lang="en-US" altLang="zh-TW" sz="8000" dirty="0" smtClean="0"/>
              <a:t>6</a:t>
            </a:r>
            <a:r>
              <a:rPr lang="zh-TW" altLang="en-US" sz="8000" dirty="0" smtClean="0"/>
              <a:t>件</a:t>
            </a:r>
            <a:endParaRPr lang="en-US" altLang="zh-TW" sz="8000" dirty="0" smtClean="0"/>
          </a:p>
          <a:p>
            <a:pPr lvl="1">
              <a:lnSpc>
                <a:spcPct val="150000"/>
              </a:lnSpc>
            </a:pPr>
            <a:r>
              <a:rPr lang="zh-TW" altLang="en-US" sz="8000" dirty="0"/>
              <a:t>學校</a:t>
            </a:r>
            <a:r>
              <a:rPr lang="zh-TW" altLang="en-US" sz="8000" dirty="0" smtClean="0"/>
              <a:t>陪同至醫院：</a:t>
            </a:r>
            <a:r>
              <a:rPr lang="en-US" altLang="zh-TW" sz="8000" dirty="0" smtClean="0"/>
              <a:t>1</a:t>
            </a:r>
            <a:r>
              <a:rPr lang="zh-TW" altLang="en-US" sz="8000" dirty="0" smtClean="0"/>
              <a:t>件</a:t>
            </a:r>
            <a:endParaRPr lang="zh-TW" altLang="en-US" sz="80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654796" y="358602"/>
            <a:ext cx="25920383" cy="3599921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308610" tIns="154305" rIns="308610" bIns="154305" rtlCol="0" anchor="ctr">
            <a:normAutofit/>
          </a:bodyPr>
          <a:lstStyle>
            <a:lvl1pPr algn="ctr" defTabSz="2057194" rtl="0" eaLnBrk="1" latinLnBrk="0" hangingPunct="1">
              <a:spcBef>
                <a:spcPct val="0"/>
              </a:spcBef>
              <a:buNone/>
              <a:defRPr sz="9932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b="1" dirty="0">
                <a:solidFill>
                  <a:srgbClr val="FF0000"/>
                </a:solidFill>
              </a:rPr>
              <a:t>本校</a:t>
            </a:r>
            <a:r>
              <a:rPr lang="en-US" altLang="zh-TW" b="1" dirty="0">
                <a:solidFill>
                  <a:srgbClr val="FF0000"/>
                </a:solidFill>
              </a:rPr>
              <a:t>call 119</a:t>
            </a:r>
            <a:r>
              <a:rPr lang="zh-TW" altLang="en-US" b="1" dirty="0">
                <a:solidFill>
                  <a:srgbClr val="FF0000"/>
                </a:solidFill>
              </a:rPr>
              <a:t>的頻率</a:t>
            </a:r>
          </a:p>
        </p:txBody>
      </p:sp>
    </p:spTree>
    <p:extLst>
      <p:ext uri="{BB962C8B-B14F-4D97-AF65-F5344CB8AC3E}">
        <p14:creationId xmlns:p14="http://schemas.microsoft.com/office/powerpoint/2010/main" val="4236395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14300" b="1" dirty="0" smtClean="0"/>
              <a:t>結語</a:t>
            </a:r>
            <a:endParaRPr lang="zh-TW" altLang="en-US" sz="14300" b="1" dirty="0"/>
          </a:p>
        </p:txBody>
      </p:sp>
      <p:sp>
        <p:nvSpPr>
          <p:cNvPr id="5" name="文字版面配置區 4"/>
          <p:cNvSpPr>
            <a:spLocks noGrp="1"/>
          </p:cNvSpPr>
          <p:nvPr>
            <p:ph idx="1"/>
          </p:nvPr>
        </p:nvSpPr>
        <p:spPr>
          <a:xfrm>
            <a:off x="1440020" y="4031010"/>
            <a:ext cx="25920383" cy="142546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9600" dirty="0" smtClean="0">
                <a:solidFill>
                  <a:srgbClr val="FF0000"/>
                </a:solidFill>
              </a:rPr>
              <a:t>學生安全，學校就會安全</a:t>
            </a:r>
            <a:endParaRPr lang="en-US" altLang="zh-TW" sz="96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9600" dirty="0" smtClean="0">
                <a:solidFill>
                  <a:srgbClr val="0000FF"/>
                </a:solidFill>
              </a:rPr>
              <a:t>防患於未然，事情發生就會事半功</a:t>
            </a:r>
            <a:r>
              <a:rPr lang="zh-TW" altLang="en-US" sz="9600" dirty="0">
                <a:solidFill>
                  <a:srgbClr val="0000FF"/>
                </a:solidFill>
              </a:rPr>
              <a:t>倍</a:t>
            </a:r>
            <a:endParaRPr lang="en-US" altLang="zh-TW" sz="9600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9600" dirty="0"/>
              <a:t>事情發生才想</a:t>
            </a:r>
            <a:r>
              <a:rPr lang="zh-TW" altLang="en-US" sz="9600" dirty="0" smtClean="0"/>
              <a:t>補救措施，就會事</a:t>
            </a:r>
            <a:r>
              <a:rPr lang="en-US" altLang="zh-TW" sz="9600" dirty="0" smtClean="0"/>
              <a:t>”n</a:t>
            </a:r>
            <a:r>
              <a:rPr lang="zh-TW" altLang="en-US" sz="9600" dirty="0" smtClean="0"/>
              <a:t>倍</a:t>
            </a:r>
            <a:r>
              <a:rPr lang="en-US" altLang="zh-TW" sz="9600" dirty="0" smtClean="0"/>
              <a:t>”</a:t>
            </a:r>
            <a:r>
              <a:rPr lang="zh-TW" altLang="en-US" sz="9600" dirty="0" smtClean="0"/>
              <a:t>功</a:t>
            </a:r>
            <a:r>
              <a:rPr lang="en-US" altLang="zh-TW" sz="9600" dirty="0" smtClean="0"/>
              <a:t>”</a:t>
            </a:r>
            <a:r>
              <a:rPr lang="zh-TW" altLang="en-US" sz="9600" dirty="0" smtClean="0"/>
              <a:t>開根號</a:t>
            </a:r>
            <a:r>
              <a:rPr lang="en-US" altLang="zh-TW" sz="9600" dirty="0" smtClean="0"/>
              <a:t>”</a:t>
            </a:r>
          </a:p>
          <a:p>
            <a:pPr>
              <a:lnSpc>
                <a:spcPct val="150000"/>
              </a:lnSpc>
            </a:pPr>
            <a:r>
              <a:rPr lang="en-US" altLang="zh-TW" sz="9600" b="1" dirty="0" smtClean="0">
                <a:solidFill>
                  <a:srgbClr val="FF0000"/>
                </a:solidFill>
              </a:rPr>
              <a:t>8/29</a:t>
            </a:r>
            <a:r>
              <a:rPr lang="zh-TW" altLang="en-US" sz="96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9600" b="1" dirty="0" smtClean="0">
                <a:solidFill>
                  <a:srgbClr val="FF0000"/>
                </a:solidFill>
              </a:rPr>
              <a:t>13:00-17:00</a:t>
            </a:r>
            <a:r>
              <a:rPr lang="zh-TW" altLang="en-US" sz="9600" b="1" dirty="0" smtClean="0">
                <a:solidFill>
                  <a:srgbClr val="FF0000"/>
                </a:solidFill>
              </a:rPr>
              <a:t> 教職員急救訓練課程，請大家務必參加</a:t>
            </a:r>
            <a:endParaRPr lang="en-US" altLang="zh-TW" sz="96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6604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事件經過</a:t>
            </a:r>
            <a:r>
              <a:rPr lang="en-US" altLang="zh-TW" b="1" dirty="0" smtClean="0"/>
              <a:t>-1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451059" y="4031010"/>
            <a:ext cx="25920383" cy="142546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zh-TW" altLang="en-US" dirty="0" smtClean="0"/>
              <a:t>個案基本資料</a:t>
            </a:r>
            <a:r>
              <a:rPr lang="zh-TW" altLang="en-US" dirty="0" smtClean="0">
                <a:latin typeface="文鼎古ȀϿ"/>
              </a:rPr>
              <a:t>：無病史</a:t>
            </a:r>
            <a:r>
              <a:rPr lang="en-US" altLang="zh-TW" dirty="0" smtClean="0">
                <a:latin typeface="文鼎古ȀϿ"/>
              </a:rPr>
              <a:t>(</a:t>
            </a:r>
            <a:r>
              <a:rPr lang="zh-TW" altLang="en-US" dirty="0" smtClean="0">
                <a:latin typeface="文鼎古ȀϿ"/>
              </a:rPr>
              <a:t>事後電訪家長才知道有癲癇病史</a:t>
            </a:r>
            <a:r>
              <a:rPr lang="en-US" altLang="zh-TW" dirty="0" smtClean="0">
                <a:latin typeface="文鼎古ȀϿ"/>
              </a:rPr>
              <a:t>)</a:t>
            </a:r>
            <a:r>
              <a:rPr lang="zh-TW" altLang="en-US" dirty="0" smtClean="0">
                <a:latin typeface="文鼎古ȀϿ"/>
              </a:rPr>
              <a:t>、身高</a:t>
            </a:r>
            <a:r>
              <a:rPr lang="en-US" altLang="zh-TW" dirty="0" smtClean="0">
                <a:latin typeface="文鼎古ȀϿ"/>
              </a:rPr>
              <a:t>176.1</a:t>
            </a:r>
            <a:r>
              <a:rPr lang="zh-TW" altLang="en-US" dirty="0" smtClean="0">
                <a:latin typeface="文鼎古ȀϿ"/>
              </a:rPr>
              <a:t>公分、體重</a:t>
            </a:r>
            <a:r>
              <a:rPr lang="en-US" altLang="zh-TW" dirty="0" smtClean="0">
                <a:latin typeface="文鼎古ȀϿ"/>
              </a:rPr>
              <a:t>115</a:t>
            </a:r>
            <a:r>
              <a:rPr lang="zh-TW" altLang="en-US" dirty="0" smtClean="0">
                <a:latin typeface="文鼎古ȀϿ"/>
              </a:rPr>
              <a:t>公斤</a:t>
            </a:r>
            <a:endParaRPr lang="en-US" altLang="zh-TW" dirty="0" smtClean="0"/>
          </a:p>
          <a:p>
            <a:pPr>
              <a:lnSpc>
                <a:spcPct val="160000"/>
              </a:lnSpc>
            </a:pPr>
            <a:r>
              <a:rPr lang="en-US" altLang="zh-TW" dirty="0" smtClean="0">
                <a:solidFill>
                  <a:srgbClr val="0000FF"/>
                </a:solidFill>
              </a:rPr>
              <a:t>2025/6/18</a:t>
            </a:r>
            <a:r>
              <a:rPr lang="zh-TW" altLang="en-US" dirty="0" smtClean="0">
                <a:solidFill>
                  <a:srgbClr val="0000FF"/>
                </a:solidFill>
              </a:rPr>
              <a:t> </a:t>
            </a:r>
            <a:r>
              <a:rPr lang="en-US" altLang="zh-TW" dirty="0" smtClean="0">
                <a:solidFill>
                  <a:srgbClr val="0000FF"/>
                </a:solidFill>
              </a:rPr>
              <a:t>13:49</a:t>
            </a:r>
            <a:r>
              <a:rPr lang="zh-TW" altLang="en-US" dirty="0" smtClean="0">
                <a:solidFill>
                  <a:srgbClr val="0000FF"/>
                </a:solidFill>
              </a:rPr>
              <a:t>健康中心接獲學生通知樂群堂有癲癇個案發作，同學代訴</a:t>
            </a:r>
            <a:r>
              <a:rPr lang="zh-TW" altLang="en-US" dirty="0">
                <a:solidFill>
                  <a:srgbClr val="0000FF"/>
                </a:solidFill>
              </a:rPr>
              <a:t>發作開始時間為</a:t>
            </a:r>
            <a:r>
              <a:rPr lang="en-US" altLang="zh-TW" dirty="0">
                <a:solidFill>
                  <a:srgbClr val="0000FF"/>
                </a:solidFill>
              </a:rPr>
              <a:t>13:46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</a:pPr>
            <a:r>
              <a:rPr lang="en-US" altLang="zh-TW" dirty="0" smtClean="0"/>
              <a:t>13:50</a:t>
            </a:r>
            <a:r>
              <a:rPr lang="zh-TW" altLang="en-US" dirty="0" smtClean="0"/>
              <a:t>攜帶血壓計、血氧機抵達現場，個案採復甦姿勢，雙眼睜大，臉部抽搐，呼叫無意識，測量血氧</a:t>
            </a:r>
            <a:r>
              <a:rPr lang="en-US" altLang="zh-TW" dirty="0" smtClean="0"/>
              <a:t>82%</a:t>
            </a:r>
            <a:r>
              <a:rPr lang="zh-TW" altLang="en-US" dirty="0" smtClean="0"/>
              <a:t>、心跳</a:t>
            </a:r>
            <a:r>
              <a:rPr lang="en-US" altLang="zh-TW" dirty="0" smtClean="0"/>
              <a:t>180-185</a:t>
            </a:r>
            <a:r>
              <a:rPr lang="zh-TW" altLang="en-US" dirty="0" smtClean="0"/>
              <a:t>次</a:t>
            </a:r>
            <a:r>
              <a:rPr lang="en-US" altLang="zh-TW" dirty="0" smtClean="0"/>
              <a:t>/</a:t>
            </a:r>
            <a:r>
              <a:rPr lang="zh-TW" altLang="en-US" dirty="0" smtClean="0"/>
              <a:t>分，呼吸次數約</a:t>
            </a:r>
            <a:r>
              <a:rPr lang="en-US" altLang="zh-TW" dirty="0" smtClean="0"/>
              <a:t>30-35</a:t>
            </a:r>
            <a:r>
              <a:rPr lang="zh-TW" altLang="en-US" dirty="0" smtClean="0"/>
              <a:t>次</a:t>
            </a:r>
            <a:r>
              <a:rPr lang="en-US" altLang="zh-TW" dirty="0" smtClean="0"/>
              <a:t>/</a:t>
            </a:r>
            <a:r>
              <a:rPr lang="zh-TW" altLang="en-US" dirty="0" smtClean="0"/>
              <a:t>分，立即請同學至健康中心拿取氧氣桶，並請體育組長</a:t>
            </a:r>
            <a:r>
              <a:rPr lang="en-US" altLang="zh-TW" dirty="0" smtClean="0"/>
              <a:t>call  119</a:t>
            </a:r>
          </a:p>
          <a:p>
            <a:pPr>
              <a:lnSpc>
                <a:spcPct val="160000"/>
              </a:lnSpc>
            </a:pPr>
            <a:r>
              <a:rPr lang="en-US" altLang="zh-TW" dirty="0" smtClean="0">
                <a:solidFill>
                  <a:srgbClr val="0000FF"/>
                </a:solidFill>
              </a:rPr>
              <a:t>13:51</a:t>
            </a:r>
            <a:r>
              <a:rPr lang="zh-TW" altLang="en-US" dirty="0">
                <a:solidFill>
                  <a:srgbClr val="0000FF"/>
                </a:solidFill>
              </a:rPr>
              <a:t>個案</a:t>
            </a:r>
            <a:r>
              <a:rPr lang="zh-TW" altLang="en-US" dirty="0" smtClean="0">
                <a:solidFill>
                  <a:srgbClr val="0000FF"/>
                </a:solidFill>
              </a:rPr>
              <a:t>抽搐停止，</a:t>
            </a:r>
            <a:r>
              <a:rPr lang="zh-TW" altLang="en-US" dirty="0">
                <a:solidFill>
                  <a:srgbClr val="0000FF"/>
                </a:solidFill>
              </a:rPr>
              <a:t>血</a:t>
            </a:r>
            <a:r>
              <a:rPr lang="zh-TW" altLang="en-US" dirty="0" smtClean="0">
                <a:solidFill>
                  <a:srgbClr val="0000FF"/>
                </a:solidFill>
              </a:rPr>
              <a:t>氧</a:t>
            </a:r>
            <a:r>
              <a:rPr lang="en-US" altLang="zh-TW" dirty="0" smtClean="0">
                <a:solidFill>
                  <a:srgbClr val="0000FF"/>
                </a:solidFill>
              </a:rPr>
              <a:t>96%</a:t>
            </a:r>
            <a:r>
              <a:rPr lang="zh-TW" altLang="en-US" dirty="0">
                <a:solidFill>
                  <a:srgbClr val="0000FF"/>
                </a:solidFill>
              </a:rPr>
              <a:t>、</a:t>
            </a:r>
            <a:r>
              <a:rPr lang="zh-TW" altLang="en-US" dirty="0" smtClean="0">
                <a:solidFill>
                  <a:srgbClr val="0000FF"/>
                </a:solidFill>
              </a:rPr>
              <a:t>心跳</a:t>
            </a:r>
            <a:r>
              <a:rPr lang="en-US" altLang="zh-TW" dirty="0" smtClean="0">
                <a:solidFill>
                  <a:srgbClr val="0000FF"/>
                </a:solidFill>
              </a:rPr>
              <a:t>178-182</a:t>
            </a:r>
            <a:r>
              <a:rPr lang="zh-TW" altLang="en-US" dirty="0" smtClean="0">
                <a:solidFill>
                  <a:srgbClr val="0000FF"/>
                </a:solidFill>
              </a:rPr>
              <a:t>次</a:t>
            </a:r>
            <a:r>
              <a:rPr lang="en-US" altLang="zh-TW" dirty="0">
                <a:solidFill>
                  <a:srgbClr val="0000FF"/>
                </a:solidFill>
              </a:rPr>
              <a:t>/</a:t>
            </a:r>
            <a:r>
              <a:rPr lang="zh-TW" altLang="en-US" dirty="0" smtClean="0">
                <a:solidFill>
                  <a:srgbClr val="0000FF"/>
                </a:solidFill>
              </a:rPr>
              <a:t>分</a:t>
            </a:r>
            <a:endParaRPr lang="en-US" altLang="zh-TW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事件經過</a:t>
            </a:r>
            <a:r>
              <a:rPr lang="en-US" altLang="zh-TW" b="1" dirty="0" smtClean="0"/>
              <a:t>-2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451059" y="4031010"/>
            <a:ext cx="25920383" cy="142546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13:52</a:t>
            </a:r>
            <a:r>
              <a:rPr lang="zh-TW" altLang="en-US" dirty="0"/>
              <a:t>個案突然躁動要起身，因為身體濕黏、地面濕滑，數度起身失敗，呼叫個案仍無意識，判斷癲癇發作尚未結束，護理師站在個案背後給予保護，避免個案</a:t>
            </a:r>
            <a:r>
              <a:rPr lang="zh-TW" altLang="en-US" dirty="0" smtClean="0"/>
              <a:t>受傷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>
                <a:solidFill>
                  <a:srgbClr val="0000FF"/>
                </a:solidFill>
              </a:rPr>
              <a:t>13:53</a:t>
            </a:r>
            <a:r>
              <a:rPr lang="zh-TW" altLang="en-US" dirty="0" smtClean="0">
                <a:solidFill>
                  <a:srgbClr val="0000FF"/>
                </a:solidFill>
              </a:rPr>
              <a:t>個案站起來做勢往前衝，護理師站在背後、兩位老師在旁約束個案肢體，讓個案不要跌倒受傷，個案塊頭大、力氣大，兩側約束人員有替換，期間還有學生輪替參與約束個案肢體，直到</a:t>
            </a:r>
            <a:r>
              <a:rPr lang="en-US" altLang="zh-TW" dirty="0" smtClean="0">
                <a:solidFill>
                  <a:srgbClr val="0000FF"/>
                </a:solidFill>
              </a:rPr>
              <a:t>13:59</a:t>
            </a:r>
            <a:r>
              <a:rPr lang="zh-TW" altLang="en-US" dirty="0" smtClean="0">
                <a:solidFill>
                  <a:srgbClr val="0000FF"/>
                </a:solidFill>
              </a:rPr>
              <a:t>救護車到達，在救護人員協助下將個案放在推床上平躺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/>
              <a:t>14:05</a:t>
            </a:r>
            <a:r>
              <a:rPr lang="zh-TW" altLang="en-US" dirty="0" smtClean="0"/>
              <a:t>個案上救護車恢復意識，由護理師陪同個案至鳳山醫院急診室，</a:t>
            </a:r>
            <a:r>
              <a:rPr lang="en-US" altLang="zh-TW" dirty="0" smtClean="0"/>
              <a:t>14:45</a:t>
            </a:r>
            <a:r>
              <a:rPr lang="zh-TW" altLang="en-US" dirty="0" smtClean="0"/>
              <a:t>護理師返回學校，學生在長庚醫院觀察穩定後，</a:t>
            </a:r>
            <a:r>
              <a:rPr lang="en-US" altLang="zh-TW" dirty="0" smtClean="0"/>
              <a:t>6/19</a:t>
            </a:r>
            <a:r>
              <a:rPr lang="zh-TW" altLang="en-US" dirty="0" smtClean="0"/>
              <a:t>學生已返校上課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86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事後措施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451059" y="4031010"/>
            <a:ext cx="25920383" cy="14254688"/>
          </a:xfrm>
        </p:spPr>
        <p:txBody>
          <a:bodyPr vert="horz" lIns="308610" tIns="154305" rIns="308610" bIns="154305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電</a:t>
            </a:r>
            <a:r>
              <a:rPr lang="zh-TW" altLang="en-US" dirty="0" smtClean="0"/>
              <a:t>訪</a:t>
            </a:r>
            <a:r>
              <a:rPr lang="zh-TW" altLang="en-US" dirty="0"/>
              <a:t>個案家長了解個案癲癇誘發</a:t>
            </a:r>
            <a:r>
              <a:rPr lang="zh-TW" altLang="en-US" dirty="0" smtClean="0"/>
              <a:t>因素，讓導師、任課老師、體育老師知悉及注意學生身體狀況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>
                <a:solidFill>
                  <a:srgbClr val="0000FF"/>
                </a:solidFill>
              </a:rPr>
              <a:t>2025/6/24</a:t>
            </a:r>
            <a:r>
              <a:rPr lang="zh-TW" altLang="en-US" dirty="0" smtClean="0">
                <a:solidFill>
                  <a:srgbClr val="0000FF"/>
                </a:solidFill>
              </a:rPr>
              <a:t>入班向個案同學衛教個案癲癇發作症狀、因應措施、個案發作立即通知健康中心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建議主管，個案三年級教室離健康中心近一點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900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護理師現場觀察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451059" y="4031010"/>
            <a:ext cx="25920383" cy="14254688"/>
          </a:xfrm>
        </p:spPr>
        <p:txBody>
          <a:bodyPr vert="horz" lIns="308610" tIns="154305" rIns="308610" bIns="154305" rtlCol="0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從個案開始躁動後</a:t>
            </a:r>
            <a:r>
              <a:rPr lang="en-US" altLang="zh-TW" dirty="0"/>
              <a:t>(</a:t>
            </a:r>
            <a:r>
              <a:rPr lang="zh-TW" altLang="en-US" dirty="0"/>
              <a:t>看起來像抓狂</a:t>
            </a:r>
            <a:r>
              <a:rPr lang="en-US" altLang="zh-TW" dirty="0"/>
              <a:t>)</a:t>
            </a:r>
            <a:r>
              <a:rPr lang="zh-TW" altLang="en-US" dirty="0"/>
              <a:t>，現場可以感受到大家的緊張、害怕，協助約束兩側肢體的教師、學生，不敢用力約束學生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0000FF"/>
                </a:solidFill>
              </a:rPr>
              <a:t>過程中陸續大概有</a:t>
            </a:r>
            <a:r>
              <a:rPr lang="en-US" altLang="zh-TW" dirty="0">
                <a:solidFill>
                  <a:srgbClr val="0000FF"/>
                </a:solidFill>
              </a:rPr>
              <a:t>10</a:t>
            </a:r>
            <a:r>
              <a:rPr lang="zh-TW" altLang="en-US" dirty="0">
                <a:solidFill>
                  <a:srgbClr val="0000FF"/>
                </a:solidFill>
              </a:rPr>
              <a:t>幾位教職員在現場，但幾乎都是女老師</a:t>
            </a:r>
            <a:r>
              <a:rPr lang="zh-TW" altLang="en-US" dirty="0" smtClean="0">
                <a:solidFill>
                  <a:srgbClr val="0000FF"/>
                </a:solidFill>
              </a:rPr>
              <a:t>，只有</a:t>
            </a:r>
            <a:r>
              <a:rPr lang="zh-TW" altLang="en-US" dirty="0">
                <a:solidFill>
                  <a:srgbClr val="0000FF"/>
                </a:solidFill>
              </a:rPr>
              <a:t>兩位男性教職員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現場仍有學生在樂群堂打球，無人疏散學生，現場更加混亂，個案隱私沒有被保護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0000FF"/>
                </a:solidFill>
              </a:rPr>
              <a:t>救護車學校陪同人員，可以感受到大家驚魂未定，最後由護理師陪同</a:t>
            </a:r>
            <a:endParaRPr lang="en-US" altLang="zh-TW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345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他校案例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468" y="3418766"/>
            <a:ext cx="26426936" cy="279566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76" y="6214430"/>
            <a:ext cx="14893581" cy="1059782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92300" y="5975226"/>
            <a:ext cx="13000975" cy="1159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54796" y="358602"/>
            <a:ext cx="25920383" cy="3599921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若學生真的出事了</a:t>
            </a:r>
            <a:r>
              <a:rPr lang="en-US" altLang="zh-TW" b="1" dirty="0" smtClean="0">
                <a:solidFill>
                  <a:srgbClr val="FF0000"/>
                </a:solidFill>
              </a:rPr>
              <a:t>......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0020" y="4464904"/>
            <a:ext cx="25920383" cy="142546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事發當下環境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何時通知護理師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護理師到場處置為何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/>
              <a:t>學生為何會受傷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現場有多少人協助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00FF"/>
                </a:solidFill>
              </a:rPr>
              <a:t>學校未來如何預防相同事件</a:t>
            </a:r>
            <a:r>
              <a:rPr lang="zh-TW" altLang="en-US" b="1" dirty="0" smtClean="0">
                <a:solidFill>
                  <a:srgbClr val="0000FF"/>
                </a:solidFill>
              </a:rPr>
              <a:t>發生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zh-TW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69020"/>
            </a:srgbClr>
          </a:solidFill>
        </p:spPr>
        <p:txBody>
          <a:bodyPr/>
          <a:lstStyle/>
          <a:p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</a:rPr>
              <a:t>從事件處理過程中可以如何改善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…..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0021" y="4175026"/>
            <a:ext cx="25920383" cy="142546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8000" dirty="0" smtClean="0"/>
              <a:t>請相信護理師的判斷力，現場聽從護理師的指示</a:t>
            </a:r>
            <a:endParaRPr lang="en-US" altLang="zh-TW" sz="8000" dirty="0" smtClean="0"/>
          </a:p>
          <a:p>
            <a:pPr>
              <a:lnSpc>
                <a:spcPct val="150000"/>
              </a:lnSpc>
            </a:pPr>
            <a:r>
              <a:rPr lang="zh-TW" altLang="en-US" sz="8000" dirty="0" smtClean="0">
                <a:solidFill>
                  <a:srgbClr val="0000FF"/>
                </a:solidFill>
              </a:rPr>
              <a:t>若有學生在場，務必先疏散學生</a:t>
            </a:r>
            <a:endParaRPr lang="en-US" altLang="zh-TW" sz="8000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8000" dirty="0" smtClean="0"/>
              <a:t>現場學生協助主要以跑腿、通知、拿取急救物品為主，儘量不要讓學生參與救助過程</a:t>
            </a:r>
            <a:endParaRPr lang="en-US" altLang="zh-TW" sz="8000" dirty="0" smtClean="0"/>
          </a:p>
          <a:p>
            <a:pPr>
              <a:lnSpc>
                <a:spcPct val="150000"/>
              </a:lnSpc>
            </a:pPr>
            <a:r>
              <a:rPr lang="zh-TW" altLang="en-US" sz="8000" dirty="0" smtClean="0">
                <a:solidFill>
                  <a:srgbClr val="0000FF"/>
                </a:solidFill>
              </a:rPr>
              <a:t>必要時啟動</a:t>
            </a:r>
            <a:r>
              <a:rPr lang="en-US" altLang="zh-TW" sz="8000" dirty="0" smtClean="0">
                <a:solidFill>
                  <a:srgbClr val="0000FF"/>
                </a:solidFill>
              </a:rPr>
              <a:t>“995</a:t>
            </a:r>
            <a:r>
              <a:rPr lang="zh-TW" altLang="en-US" sz="8000" dirty="0" smtClean="0">
                <a:solidFill>
                  <a:srgbClr val="0000FF"/>
                </a:solidFill>
              </a:rPr>
              <a:t>流程</a:t>
            </a:r>
            <a:r>
              <a:rPr lang="en-US" altLang="zh-TW" sz="8000" dirty="0" smtClean="0">
                <a:solidFill>
                  <a:srgbClr val="0000FF"/>
                </a:solidFill>
              </a:rPr>
              <a:t>”</a:t>
            </a:r>
            <a:r>
              <a:rPr lang="zh-TW" altLang="en-US" sz="8000" dirty="0" smtClean="0">
                <a:solidFill>
                  <a:srgbClr val="0000FF"/>
                </a:solidFill>
              </a:rPr>
              <a:t>尋求外援</a:t>
            </a:r>
            <a:endParaRPr lang="en-US" altLang="zh-TW" sz="8000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8000" dirty="0"/>
              <a:t>修訂「校園緊急傷病處理辦法」</a:t>
            </a:r>
          </a:p>
        </p:txBody>
      </p:sp>
    </p:spTree>
    <p:extLst>
      <p:ext uri="{BB962C8B-B14F-4D97-AF65-F5344CB8AC3E}">
        <p14:creationId xmlns:p14="http://schemas.microsoft.com/office/powerpoint/2010/main" val="1167224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9071" y="430610"/>
            <a:ext cx="25920383" cy="3599921"/>
          </a:xfrm>
        </p:spPr>
        <p:txBody>
          <a:bodyPr/>
          <a:lstStyle/>
          <a:p>
            <a:r>
              <a:rPr lang="zh-TW" altLang="en-US" b="1" dirty="0" smtClean="0"/>
              <a:t>鳳山國中校園</a:t>
            </a:r>
            <a:r>
              <a:rPr lang="zh-TW" altLang="en-US" b="1" dirty="0"/>
              <a:t>緊急傷病處理</a:t>
            </a:r>
            <a:r>
              <a:rPr lang="zh-TW" altLang="en-US" b="1" dirty="0" smtClean="0"/>
              <a:t>辦法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修訂前</a:t>
            </a:r>
            <a:endParaRPr lang="zh-TW" altLang="en-US" b="1" dirty="0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2868" y="3742978"/>
            <a:ext cx="25057536" cy="1504967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1375876" y="12239922"/>
            <a:ext cx="7056784" cy="460851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399212" y="6263258"/>
            <a:ext cx="9433048" cy="1656184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圖說文字 11"/>
          <p:cNvSpPr/>
          <p:nvPr/>
        </p:nvSpPr>
        <p:spPr>
          <a:xfrm>
            <a:off x="3238972" y="3202918"/>
            <a:ext cx="6624736" cy="2808312"/>
          </a:xfrm>
          <a:prstGeom prst="wedgeRoundRectCallout">
            <a:avLst>
              <a:gd name="adj1" fmla="val -11344"/>
              <a:gd name="adj2" fmla="val 5741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救護車陪同人員為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264308" y="6263258"/>
            <a:ext cx="9433048" cy="1656184"/>
          </a:xfrm>
          <a:prstGeom prst="rect">
            <a:avLst/>
          </a:prstGeom>
          <a:noFill/>
          <a:ln w="76200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圖說文字 13"/>
          <p:cNvSpPr/>
          <p:nvPr/>
        </p:nvSpPr>
        <p:spPr>
          <a:xfrm>
            <a:off x="20764243" y="3166435"/>
            <a:ext cx="6624736" cy="2808312"/>
          </a:xfrm>
          <a:prstGeom prst="wedgeRoundRectCallout">
            <a:avLst>
              <a:gd name="adj1" fmla="val -11344"/>
              <a:gd name="adj2" fmla="val 5741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救護車陪同人員為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護理師</a:t>
            </a:r>
            <a:r>
              <a:rPr lang="en-US" altLang="zh-TW" b="1" dirty="0" smtClean="0">
                <a:solidFill>
                  <a:srgbClr val="FF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endParaRPr lang="zh-TW" altLang="en-US" b="1" dirty="0">
              <a:solidFill>
                <a:srgbClr val="FF66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7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722</Words>
  <Application>Microsoft Office PowerPoint</Application>
  <PresentationFormat>自訂</PresentationFormat>
  <Paragraphs>55</Paragraphs>
  <Slides>12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文鼎古ȀϿ</vt:lpstr>
      <vt:lpstr>微軟正黑體</vt:lpstr>
      <vt:lpstr>新細明體</vt:lpstr>
      <vt:lpstr>Arial</vt:lpstr>
      <vt:lpstr>Calibri</vt:lpstr>
      <vt:lpstr>Office 佈景主題</vt:lpstr>
      <vt:lpstr>鳳山國中 校園傷病案例分享</vt:lpstr>
      <vt:lpstr>事件經過-1</vt:lpstr>
      <vt:lpstr>事件經過-2</vt:lpstr>
      <vt:lpstr>事後措施</vt:lpstr>
      <vt:lpstr>護理師現場觀察</vt:lpstr>
      <vt:lpstr>他校案例</vt:lpstr>
      <vt:lpstr>若學生真的出事了......</vt:lpstr>
      <vt:lpstr>從事件處理過程中可以如何改善…..</vt:lpstr>
      <vt:lpstr>鳳山國中校園緊急傷病處理辦法-修訂前</vt:lpstr>
      <vt:lpstr>鳳山國中校園緊急傷病處理辦法-修訂後</vt:lpstr>
      <vt:lpstr>PowerPoint 簡報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fsm</cp:lastModifiedBy>
  <cp:revision>83</cp:revision>
  <cp:lastPrinted>2025-06-24T05:53:10Z</cp:lastPrinted>
  <dcterms:created xsi:type="dcterms:W3CDTF">2017-11-03T05:47:32Z</dcterms:created>
  <dcterms:modified xsi:type="dcterms:W3CDTF">2025-06-24T05:53:16Z</dcterms:modified>
</cp:coreProperties>
</file>